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media/image11.jpg" ContentType="image/jpeg"/>
  <Override PartName="/ppt/media/image13.jpg" ContentType="image/jpe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0" r:id="rId11"/>
    <p:sldId id="313" r:id="rId12"/>
    <p:sldId id="303" r:id="rId13"/>
    <p:sldId id="304" r:id="rId14"/>
    <p:sldId id="314" r:id="rId15"/>
    <p:sldId id="311" r:id="rId16"/>
    <p:sldId id="315" r:id="rId17"/>
    <p:sldId id="316" r:id="rId18"/>
    <p:sldId id="317" r:id="rId19"/>
    <p:sldId id="319" r:id="rId20"/>
    <p:sldId id="3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 (AI)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Utilize AI for traffic prediction, intelligent signal control, and anomaly detection.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IoT (Internet of Things)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Install smart sensors and connected infrastructure to collect data and communicate with vehicles.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Analytics: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Apply big data analytics to process and derive insights from vast amounts of traffic data.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5G Connectivity: 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high-speed 5G networks for real-time data transmission and communication.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4">
        <dgm:presLayoutVars>
          <dgm:chMax val="0"/>
          <dgm:chPref val="0"/>
        </dgm:presLayoutVars>
      </dgm:prSet>
      <dgm:spPr/>
    </dgm:pt>
    <dgm:pt modelId="{69ED255C-64AC-4764-BC2C-7679ECCC9FE9}" type="pres">
      <dgm:prSet presAssocID="{5EDA317F-AB2E-47DE-BA46-16FA60C3C561}" presName="parTx" presStyleLbl="alignNode1" presStyleIdx="3" presStyleCnt="4" custLinFactNeighborX="1586" custLinFactNeighborY="5824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777842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8318" y="2583815"/>
          <a:ext cx="2705918" cy="596265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 (AI)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18" y="2583815"/>
        <a:ext cx="2631385" cy="596265"/>
      </dsp:txXfrm>
    </dsp:sp>
    <dsp:sp modelId="{810D7AA7-A541-4507-BE7F-36CCF210089F}">
      <dsp:nvSpPr>
        <dsp:cNvPr id="0" name=""/>
        <dsp:cNvSpPr/>
      </dsp:nvSpPr>
      <dsp:spPr>
        <a:xfrm>
          <a:off x="224791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 AI for traffic prediction, intelligent signal control, and anomaly detection.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791" y="924904"/>
        <a:ext cx="2197205" cy="1154162"/>
      </dsp:txXfrm>
    </dsp:sp>
    <dsp:sp modelId="{E41E7729-FD3F-426D-804C-45BD60BD762D}">
      <dsp:nvSpPr>
        <dsp:cNvPr id="0" name=""/>
        <dsp:cNvSpPr/>
      </dsp:nvSpPr>
      <dsp:spPr>
        <a:xfrm rot="5400000">
          <a:off x="1819839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605999" y="2583815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IoT (Internet of Things)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55065" y="2583815"/>
        <a:ext cx="2407786" cy="596265"/>
      </dsp:txXfrm>
    </dsp:sp>
    <dsp:sp modelId="{5E07F9E4-149C-4A89-848F-4ABDD305F0C5}">
      <dsp:nvSpPr>
        <dsp:cNvPr id="0" name=""/>
        <dsp:cNvSpPr/>
      </dsp:nvSpPr>
      <dsp:spPr>
        <a:xfrm>
          <a:off x="2822473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Install smart sensors and connected infrastructure to collect data and communicate with vehicles.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2473" y="924904"/>
        <a:ext cx="2197205" cy="1154162"/>
      </dsp:txXfrm>
    </dsp:sp>
    <dsp:sp modelId="{473F2067-7126-4D56-A328-5A8CFD3D8D52}">
      <dsp:nvSpPr>
        <dsp:cNvPr id="0" name=""/>
        <dsp:cNvSpPr/>
      </dsp:nvSpPr>
      <dsp:spPr>
        <a:xfrm rot="5400000">
          <a:off x="4417520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5203681" y="2583815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Analytics: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2747" y="2583815"/>
        <a:ext cx="2407786" cy="596265"/>
      </dsp:txXfrm>
    </dsp:sp>
    <dsp:sp modelId="{FD7B29F2-0D66-4B4B-BC8A-82DA23575305}">
      <dsp:nvSpPr>
        <dsp:cNvPr id="0" name=""/>
        <dsp:cNvSpPr/>
      </dsp:nvSpPr>
      <dsp:spPr>
        <a:xfrm>
          <a:off x="5420155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big data analytics to process and derive insights from vast amounts of traffic data.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0155" y="924904"/>
        <a:ext cx="2197205" cy="1154162"/>
      </dsp:txXfrm>
    </dsp:sp>
    <dsp:sp modelId="{2377F551-4CF6-4656-B644-60A7FC1B0F64}">
      <dsp:nvSpPr>
        <dsp:cNvPr id="0" name=""/>
        <dsp:cNvSpPr/>
      </dsp:nvSpPr>
      <dsp:spPr>
        <a:xfrm rot="5400000">
          <a:off x="7023520" y="1615907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7809681" y="2618541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5G Connectivity: 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58747" y="2618541"/>
        <a:ext cx="2407786" cy="596265"/>
      </dsp:txXfrm>
    </dsp:sp>
    <dsp:sp modelId="{1F1B09A6-DA7E-41D1-B8A6-E3B6E775E5C1}">
      <dsp:nvSpPr>
        <dsp:cNvPr id="0" name=""/>
        <dsp:cNvSpPr/>
      </dsp:nvSpPr>
      <dsp:spPr>
        <a:xfrm>
          <a:off x="8026154" y="959630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high-speed 5G networks for real-time data transmission and communication.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26154" y="959630"/>
        <a:ext cx="2197205" cy="1154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4" y="136689"/>
            <a:ext cx="11956026" cy="444376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GOVERNMENT</a:t>
            </a:r>
            <a:r>
              <a:rPr lang="en-US" sz="2800" spc="-4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COLLEGE</a:t>
            </a:r>
            <a:r>
              <a:rPr lang="en-US" sz="2800" spc="15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</a:t>
            </a:r>
            <a:r>
              <a:rPr lang="en-US" sz="2800" spc="-5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ENGINEERING,ERODE</a:t>
            </a:r>
            <a:endParaRPr lang="en-US" sz="28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0D0FE0B-D512-CC18-905A-719744BAF2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391" y="662090"/>
            <a:ext cx="7885471" cy="73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5A63-BA3B-B635-1B59-54E3A53609F2}"/>
              </a:ext>
            </a:extLst>
          </p:cNvPr>
          <p:cNvSpPr txBox="1"/>
          <p:nvPr/>
        </p:nvSpPr>
        <p:spPr>
          <a:xfrm>
            <a:off x="1484247" y="1728702"/>
            <a:ext cx="9049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B.E</a:t>
            </a:r>
            <a:r>
              <a:rPr lang="en-US" sz="24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Electronics</a:t>
            </a:r>
            <a:r>
              <a:rPr lang="en-US" sz="2400" b="1" spc="-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and</a:t>
            </a:r>
            <a:r>
              <a:rPr lang="en-US" sz="24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Communication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Engineering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" panose="00000500000000000000" pitchFamily="50" charset="0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7138C-978F-C6CB-6CAB-5D153676C07C}"/>
              </a:ext>
            </a:extLst>
          </p:cNvPr>
          <p:cNvSpPr txBox="1"/>
          <p:nvPr/>
        </p:nvSpPr>
        <p:spPr>
          <a:xfrm>
            <a:off x="2179073" y="3252009"/>
            <a:ext cx="6952182" cy="30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484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mentor of</a:t>
            </a:r>
            <a:endParaRPr lang="en-US" sz="1800" dirty="0">
              <a:latin typeface="Times New Roman"/>
              <a:cs typeface="Times New Roman"/>
            </a:endParaRPr>
          </a:p>
          <a:p>
            <a:pPr marR="377825" algn="ctr">
              <a:lnSpc>
                <a:spcPct val="100000"/>
              </a:lnSpc>
              <a:spcBef>
                <a:spcPts val="390"/>
              </a:spcBef>
            </a:pPr>
            <a:r>
              <a:rPr lang="en-US" sz="18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Dr.</a:t>
            </a:r>
            <a:r>
              <a:rPr lang="en-US"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M.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Sathyakala</a:t>
            </a:r>
            <a:endParaRPr lang="en-US" sz="1800" dirty="0">
              <a:latin typeface="Times New Roman"/>
              <a:cs typeface="Times New Roman"/>
            </a:endParaRPr>
          </a:p>
          <a:p>
            <a:pPr marL="966469" marR="1346200" indent="7620" algn="ctr">
              <a:lnSpc>
                <a:spcPct val="132500"/>
              </a:lnSpc>
              <a:spcBef>
                <a:spcPts val="55"/>
              </a:spcBef>
            </a:pP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lang="en-US" sz="18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professor</a:t>
            </a:r>
            <a:r>
              <a:rPr lang="en-US"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lang="en-US"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Dept of</a:t>
            </a:r>
            <a:r>
              <a:rPr lang="en-US"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Department</a:t>
            </a:r>
            <a:r>
              <a:rPr lang="en-US"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lang="en-US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Technology(IT)</a:t>
            </a:r>
            <a:endParaRPr lang="en-US"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Department</a:t>
            </a:r>
            <a:r>
              <a:rPr lang="en-US"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lang="en-US"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Electronics</a:t>
            </a:r>
            <a:r>
              <a:rPr lang="en-US"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lang="en-US"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lang="en-US"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lang="en-US" sz="2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965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Government</a:t>
            </a:r>
            <a:r>
              <a:rPr lang="en-US"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College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lang="en-US" sz="180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950"/>
              </a:spcBef>
            </a:pP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Erode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,PO</a:t>
            </a:r>
            <a:r>
              <a:rPr lang="en-US"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,near</a:t>
            </a:r>
            <a:r>
              <a:rPr lang="en-US"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Vasavi</a:t>
            </a:r>
            <a:r>
              <a:rPr lang="en-US"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College,TamilNadu-638316,</a:t>
            </a:r>
            <a:endParaRPr lang="en-US"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Affiliated</a:t>
            </a:r>
            <a:r>
              <a:rPr lang="en-US"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lang="en-US"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Anna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University</a:t>
            </a:r>
            <a:r>
              <a:rPr lang="en-US"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,Chennai.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E7E08-2769-56F0-6B82-6D830F198EAE}"/>
              </a:ext>
            </a:extLst>
          </p:cNvPr>
          <p:cNvSpPr txBox="1"/>
          <p:nvPr/>
        </p:nvSpPr>
        <p:spPr>
          <a:xfrm>
            <a:off x="2330246" y="2391610"/>
            <a:ext cx="6292644" cy="91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 :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GOKULNATH G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700" algn="ctr">
              <a:spcBef>
                <a:spcPts val="100"/>
              </a:spcBef>
            </a:pP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Naan </a:t>
            </a:r>
            <a:r>
              <a:rPr lang="en-US" sz="18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Mudhalv</a:t>
            </a:r>
            <a:r>
              <a:rPr lang="en-US" sz="1800" b="1" spc="5" dirty="0" err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US" sz="18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Reg</a:t>
            </a:r>
            <a:r>
              <a:rPr lang="en-US"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aut7311106l04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700" algn="ctr">
              <a:spcBef>
                <a:spcPts val="100"/>
              </a:spcBef>
            </a:pPr>
            <a:endParaRPr lang="en-US" sz="2400" baseline="173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53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0" u="sng" dirty="0"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Real-time Monitoring and Control</a:t>
            </a:r>
            <a:r>
              <a:rPr lang="en-US" sz="3600" b="1" i="0" u="sng" dirty="0">
                <a:solidFill>
                  <a:srgbClr val="374151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3600" b="1" u="sng" dirty="0"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8614" y="1983094"/>
            <a:ext cx="9322775" cy="3684588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centralized control center equipped with real-time monitoring tools, allowing operators to respond swiftly to traffic incidents and adjust signal timings.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2B90FFA-43BF-BD49-F774-B816CB33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430"/>
            <a:ext cx="9486246" cy="1325563"/>
          </a:xfrm>
        </p:spPr>
        <p:txBody>
          <a:bodyPr/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Predictive Analytics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E495-12BB-43B2-A35A-90D4ED3F8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35504"/>
            <a:ext cx="10339811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predictive analytics to forecast 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congestion, 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accidents ,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enabling proactive management.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other issues,.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9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719" y="136525"/>
            <a:ext cx="4987412" cy="1555115"/>
          </a:xfrm>
        </p:spPr>
        <p:txBody>
          <a:bodyPr/>
          <a:lstStyle/>
          <a:p>
            <a:r>
              <a:rPr lang="en-US" sz="36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Adaptive Signal Control</a:t>
            </a:r>
            <a:r>
              <a:rPr lang="en-US" sz="3600" b="1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1719" y="1051560"/>
            <a:ext cx="4987412" cy="4754880"/>
          </a:xfrm>
        </p:spPr>
        <p:txBody>
          <a:bodyPr>
            <a:normAutofit/>
          </a:bodyPr>
          <a:lstStyle/>
          <a:p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adaptive traffic signal control systems that adjust signal timings based on real-time traffic data.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>
          <a:xfrm>
            <a:off x="3044952" y="301752"/>
            <a:ext cx="2459736" cy="2505456"/>
          </a:xfrm>
        </p:spPr>
      </p:pic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63" b="63"/>
          <a:stretch/>
        </p:blipFill>
        <p:spPr>
          <a:xfrm>
            <a:off x="283464" y="3108960"/>
            <a:ext cx="5221224" cy="34472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96667-72D4-75B8-C7F8-EBFB1AB0A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952" y="301752"/>
            <a:ext cx="2459736" cy="2505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F8E03-6400-7C65-6C08-4DEB095DE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" y="3132110"/>
            <a:ext cx="5221224" cy="344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DE899-7D90-CE87-2CCE-523D52DE5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" y="273377"/>
            <a:ext cx="2459736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2B90FFA-43BF-BD49-F774-B816CB33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430"/>
            <a:ext cx="9486246" cy="1325563"/>
          </a:xfrm>
        </p:spPr>
        <p:txBody>
          <a:bodyPr/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User-Centered Applications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E495-12BB-43B2-A35A-90D4ED3F8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094" y="1904952"/>
            <a:ext cx="10339811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user-friendly mobile apps and web platforms that offer commuters real-time traffic updates, alternative routes, and public transportation information.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311" y="902544"/>
            <a:ext cx="9840033" cy="699298"/>
          </a:xfrm>
        </p:spPr>
        <p:txBody>
          <a:bodyPr/>
          <a:lstStyle/>
          <a:p>
            <a:pPr algn="l"/>
            <a:r>
              <a:rPr lang="en-US" sz="2800" b="0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</a:rPr>
              <a:t>Environmental Considerations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LEMON MILK Bold" panose="00000800000000000000" pitchFamily="50" charset="0"/>
              </a:rPr>
              <a:t>:</a:t>
            </a:r>
            <a:endParaRPr lang="en-US" sz="28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311" y="1909957"/>
            <a:ext cx="10264576" cy="3038085"/>
          </a:xfrm>
        </p:spPr>
        <p:txBody>
          <a:bodyPr>
            <a:noAutofit/>
          </a:bodyPr>
          <a:lstStyle/>
          <a:p>
            <a:pPr algn="l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environmental sustainability into your system, with features like optimizing traffic flow to reduce emissions and promote eco-friendly transportation options.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6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Performance Monitoring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55772"/>
            <a:ext cx="9322775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the performance of the traffic management system and gather insights to make data-driven improvements.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7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81" y="1486388"/>
            <a:ext cx="11103153" cy="699298"/>
          </a:xfrm>
        </p:spPr>
        <p:txBody>
          <a:bodyPr/>
          <a:lstStyle/>
          <a:p>
            <a:pPr algn="l"/>
            <a:r>
              <a:rPr lang="en-US" sz="4000" i="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Smart Traffic Signage</a:t>
            </a:r>
            <a:r>
              <a:rPr lang="en-US" sz="40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9481" y="2556367"/>
            <a:ext cx="10384319" cy="2544210"/>
          </a:xfrm>
        </p:spPr>
        <p:txBody>
          <a:bodyPr>
            <a:noAutofit/>
          </a:bodyPr>
          <a:lstStyle/>
          <a:p>
            <a:pPr algn="l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digital signage and variable message boards to provide real-time traffic information, detour routes, and safety alerts to drivers.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4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021B-693D-58DF-E3FD-3BE78EC3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841" y="595539"/>
            <a:ext cx="5365351" cy="1382486"/>
          </a:xfrm>
        </p:spPr>
        <p:txBody>
          <a:bodyPr/>
          <a:lstStyle/>
          <a:p>
            <a:r>
              <a:rPr lang="en-US" sz="4000" b="1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Conclusion:</a:t>
            </a:r>
            <a:br>
              <a:rPr lang="en-US" sz="4000" b="1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</a:br>
            <a:endParaRPr lang="en-US" sz="4000" dirty="0">
              <a:solidFill>
                <a:srgbClr val="FFFF00"/>
              </a:solidFill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598A38C-109C-DD9A-342E-B5276AD231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706" r="16706"/>
          <a:stretch>
            <a:fillRect/>
          </a:stretch>
        </p:blipFill>
        <p:spPr>
          <a:xfrm>
            <a:off x="677863" y="314727"/>
            <a:ext cx="1952625" cy="195262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E3BA9F-4299-4DFA-9236-14FA408CA7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092" r="12092"/>
          <a:stretch>
            <a:fillRect/>
          </a:stretch>
        </p:blipFill>
        <p:spPr>
          <a:xfrm>
            <a:off x="2619220" y="2006801"/>
            <a:ext cx="2289175" cy="227330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299FCB0-AD89-5B4A-2735-36F67D399E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4735" r="4735"/>
          <a:stretch>
            <a:fillRect/>
          </a:stretch>
        </p:blipFill>
        <p:spPr>
          <a:xfrm>
            <a:off x="341313" y="4019550"/>
            <a:ext cx="3854450" cy="28384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C0F030-FB01-E2CE-E1B5-DC09EE6E3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4514" y="1534886"/>
            <a:ext cx="6923316" cy="5323114"/>
          </a:xfrm>
        </p:spPr>
        <p:txBody>
          <a:bodyPr>
            <a:normAutofit/>
          </a:bodyPr>
          <a:lstStyle/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these innovative approaches into your traffic management system, you can create a more efficient, safe, and sustainable transportation infrastructure that addresses the challenges of modern urban mobility.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86" y="1035698"/>
            <a:ext cx="9012065" cy="725362"/>
          </a:xfrm>
        </p:spPr>
        <p:txBody>
          <a:bodyPr/>
          <a:lstStyle/>
          <a:p>
            <a:r>
              <a:rPr lang="en-US" i="0" dirty="0">
                <a:effectLst/>
                <a:latin typeface="Montserrat" panose="020F0502020204030204" pitchFamily="2" charset="0"/>
              </a:rPr>
              <a:t>Traffic Management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66432" y="2530058"/>
            <a:ext cx="3707972" cy="37079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49800-2931-B440-C3D2-0A2A295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64" y="2530058"/>
            <a:ext cx="3841406" cy="3707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56" y="2619428"/>
            <a:ext cx="6190488" cy="1179576"/>
          </a:xfrm>
        </p:spPr>
        <p:txBody>
          <a:bodyPr/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</a:b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PHASE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2</a:t>
            </a: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: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INNOVATION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106937" y="1786818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85BDB-98E0-3EFB-C0ED-FAA8D636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35" y="1786818"/>
            <a:ext cx="4273842" cy="4266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850" y="1194713"/>
            <a:ext cx="9144000" cy="784794"/>
          </a:xfrm>
        </p:spPr>
        <p:txBody>
          <a:bodyPr/>
          <a:lstStyle/>
          <a:p>
            <a:r>
              <a:rPr lang="en-US" sz="4000" i="0" u="sng" dirty="0">
                <a:solidFill>
                  <a:srgbClr val="FFFF00"/>
                </a:solidFill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Designing innovation: </a:t>
            </a:r>
            <a:endParaRPr lang="en-US" sz="4000" u="sng" dirty="0">
              <a:solidFill>
                <a:srgbClr val="FFFF00"/>
              </a:solidFill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79507"/>
            <a:ext cx="9144000" cy="3256384"/>
          </a:xfrm>
        </p:spPr>
        <p:txBody>
          <a:bodyPr/>
          <a:lstStyle/>
          <a:p>
            <a:pPr algn="just"/>
            <a:r>
              <a:rPr lang="en-US" sz="4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Designing innovation into a traffic management system to solve its problems requires a holistic approach that leverages cutting-edge technologies and user-centered design principles.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1802"/>
            <a:ext cx="10515600" cy="111439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S</a:t>
            </a:r>
            <a: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tep-by-step guide to integrating innovation into a </a:t>
            </a:r>
            <a:b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</a:br>
            <a: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traffic management system</a:t>
            </a:r>
            <a:r>
              <a:rPr lang="en-US" sz="3200" b="1" i="0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3200" b="1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sz="4000" i="0" u="sng" dirty="0"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Problem Identification</a:t>
            </a:r>
            <a:r>
              <a:rPr lang="en-US" sz="4000" i="0" dirty="0">
                <a:solidFill>
                  <a:srgbClr val="374151"/>
                </a:solidFill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B6D-CB9A-F193-52B9-47D599516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  <a:t>Begin by clearly defining the specific challenges within your traffic management system, such as congestion, accidents, and inefficient traffic flow.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722" y="841248"/>
            <a:ext cx="5793814" cy="1127511"/>
          </a:xfrm>
        </p:spPr>
        <p:txBody>
          <a:bodyPr/>
          <a:lstStyle/>
          <a:p>
            <a:r>
              <a:rPr lang="en-US" sz="3200" b="1" i="0" dirty="0">
                <a:latin typeface="LEMON MILK" panose="00000500000000000000" pitchFamily="50" charset="0"/>
                <a:cs typeface="Times New Roman" panose="02020603050405020304" pitchFamily="18" charset="0"/>
              </a:rPr>
              <a:t>Smart Traffic Signage</a:t>
            </a:r>
            <a:r>
              <a:rPr lang="en-US" sz="3200" b="1" i="0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3200" b="1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258007"/>
            <a:ext cx="4711774" cy="3881535"/>
          </a:xfrm>
        </p:spPr>
        <p:txBody>
          <a:bodyPr/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digital signage and variable message boards to provide real-time traffic information, detour routes, and safety alerts to drivers.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283464" y="301752"/>
            <a:ext cx="5221224" cy="626364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D434F-326E-589B-4835-EA719B2A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255453"/>
            <a:ext cx="5221224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926705-1654-526D-A866-1C6D1437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365125"/>
            <a:ext cx="10777729" cy="1325563"/>
          </a:xfrm>
        </p:spPr>
        <p:txBody>
          <a:bodyPr/>
          <a:lstStyle/>
          <a:p>
            <a:r>
              <a:rPr lang="en-US" sz="3600" b="1" i="0" spc="-150" dirty="0">
                <a:solidFill>
                  <a:srgbClr val="FFFF00"/>
                </a:solidFill>
                <a:latin typeface="LEMON MILK Bold" panose="00000800000000000000" pitchFamily="50" charset="0"/>
                <a:cs typeface="Times New Roman" panose="02020603050405020304" pitchFamily="18" charset="0"/>
              </a:rPr>
              <a:t>Data Collection and Analysis:</a:t>
            </a:r>
            <a:endParaRPr lang="en-US" sz="3600" spc="-150" dirty="0">
              <a:solidFill>
                <a:srgbClr val="FFFF00"/>
              </a:solidFill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231B-2364-F6CE-F052-746966BE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264229"/>
            <a:ext cx="10771632" cy="3912734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advanced data collection methods, including sensors, cameras, and GPS systems, to gather real-time traffic data and historical patterns.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Innovative Technologies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US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6" descr="timeline SmartArt Graphic">
            <a:extLst>
              <a:ext uri="{FF2B5EF4-FFF2-40B4-BE49-F238E27FC236}">
                <a16:creationId xmlns:a16="http://schemas.microsoft.com/office/drawing/2014/main" id="{8FE5A6CA-34D3-CFCF-92FA-26EEEAD09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64313"/>
              </p:ext>
            </p:extLst>
          </p:nvPr>
        </p:nvGraphicFramePr>
        <p:xfrm>
          <a:off x="838200" y="2746375"/>
          <a:ext cx="10515600" cy="397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60CE50-59FF-AC54-2B51-FA4AC1FC956F}"/>
              </a:ext>
            </a:extLst>
          </p:cNvPr>
          <p:cNvSpPr txBox="1"/>
          <p:nvPr/>
        </p:nvSpPr>
        <p:spPr>
          <a:xfrm>
            <a:off x="838200" y="1600885"/>
            <a:ext cx="8119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Explore the latest technologies that can transform traffic management</a:t>
            </a:r>
            <a:r>
              <a:rPr lang="en-US" sz="2400" b="1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389</TotalTime>
  <Words>503</Words>
  <Application>Microsoft Office PowerPoint</Application>
  <PresentationFormat>Widescreen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LEMON MILK</vt:lpstr>
      <vt:lpstr>LEMON MILK Bold</vt:lpstr>
      <vt:lpstr>Montserrat</vt:lpstr>
      <vt:lpstr>Söhne</vt:lpstr>
      <vt:lpstr>Times New Roman</vt:lpstr>
      <vt:lpstr>Univers</vt:lpstr>
      <vt:lpstr>GradientUnivers</vt:lpstr>
      <vt:lpstr>GOVERNMENT COLLEGE OF ENGINEERING,ERODE</vt:lpstr>
      <vt:lpstr>Traffic Management System</vt:lpstr>
      <vt:lpstr> PHASE 2 :  INNOVATION</vt:lpstr>
      <vt:lpstr>Designing innovation: </vt:lpstr>
      <vt:lpstr>Step-by-step guide to integrating innovation into a  traffic management system:</vt:lpstr>
      <vt:lpstr>Problem Identification:</vt:lpstr>
      <vt:lpstr>Smart Traffic Signage:</vt:lpstr>
      <vt:lpstr>Data Collection and Analysis:</vt:lpstr>
      <vt:lpstr>Innovative Technologies:</vt:lpstr>
      <vt:lpstr>Real-time Monitoring and Control:</vt:lpstr>
      <vt:lpstr>Predictive Analytics:</vt:lpstr>
      <vt:lpstr>Adaptive Signal Control:</vt:lpstr>
      <vt:lpstr>User-Centered Applications:</vt:lpstr>
      <vt:lpstr>Environmental Considerations:</vt:lpstr>
      <vt:lpstr>Performance Monitoring:</vt:lpstr>
      <vt:lpstr>Smart Traffic Signage: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COLLEGE OF ENGINEERING,ERODE</dc:title>
  <dc:creator>Mathiyarasu A</dc:creator>
  <cp:lastModifiedBy>Ivan Enginner</cp:lastModifiedBy>
  <cp:revision>11</cp:revision>
  <dcterms:created xsi:type="dcterms:W3CDTF">2023-10-07T15:04:52Z</dcterms:created>
  <dcterms:modified xsi:type="dcterms:W3CDTF">2023-10-11T09:39:34Z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